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316" r:id="rId4"/>
    <p:sldId id="302" r:id="rId5"/>
    <p:sldId id="285" r:id="rId6"/>
    <p:sldId id="286" r:id="rId7"/>
    <p:sldId id="287" r:id="rId8"/>
    <p:sldId id="305" r:id="rId9"/>
    <p:sldId id="306" r:id="rId10"/>
    <p:sldId id="307" r:id="rId11"/>
    <p:sldId id="308" r:id="rId12"/>
    <p:sldId id="288" r:id="rId13"/>
    <p:sldId id="309" r:id="rId14"/>
    <p:sldId id="310" r:id="rId15"/>
    <p:sldId id="311" r:id="rId16"/>
    <p:sldId id="303" r:id="rId17"/>
    <p:sldId id="293" r:id="rId18"/>
    <p:sldId id="304" r:id="rId19"/>
    <p:sldId id="295" r:id="rId20"/>
    <p:sldId id="312" r:id="rId21"/>
    <p:sldId id="299" r:id="rId22"/>
    <p:sldId id="313" r:id="rId23"/>
    <p:sldId id="314" r:id="rId24"/>
    <p:sldId id="31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0420"/>
          <a:stretch/>
        </p:blipFill>
        <p:spPr>
          <a:xfrm>
            <a:off x="0" y="42068"/>
            <a:ext cx="12192000" cy="14257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068"/>
            <a:ext cx="12192000" cy="23930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613"/>
            <a:ext cx="10852484" cy="680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3383"/>
          <a:stretch/>
        </p:blipFill>
        <p:spPr>
          <a:xfrm>
            <a:off x="-93246" y="0"/>
            <a:ext cx="12285245" cy="8181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246" y="-1"/>
            <a:ext cx="12285245" cy="175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3 en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Lees paragraaf Rekenen </a:t>
            </a:r>
            <a:r>
              <a:rPr lang="nl-NL" sz="2500" dirty="0" smtClean="0"/>
              <a:t>met procenten.</a:t>
            </a: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4C Mag je overslaan</a:t>
            </a: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0170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558"/>
          <a:stretch/>
        </p:blipFill>
        <p:spPr>
          <a:xfrm>
            <a:off x="0" y="-44452"/>
            <a:ext cx="12192000" cy="103104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4452"/>
            <a:ext cx="12192000" cy="18267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6650"/>
          <a:stretch/>
        </p:blipFill>
        <p:spPr>
          <a:xfrm>
            <a:off x="0" y="1670052"/>
            <a:ext cx="12192000" cy="9768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0051"/>
            <a:ext cx="12192000" cy="154207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9613"/>
            <a:ext cx="10852484" cy="680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72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6914"/>
          <a:stretch/>
        </p:blipFill>
        <p:spPr>
          <a:xfrm>
            <a:off x="0" y="0"/>
            <a:ext cx="12296274" cy="11670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296274" cy="21984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613"/>
            <a:ext cx="10852484" cy="680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7421"/>
          <a:stretch/>
        </p:blipFill>
        <p:spPr>
          <a:xfrm>
            <a:off x="0" y="0"/>
            <a:ext cx="12192000" cy="1010653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2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2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661736"/>
            <a:ext cx="10924674" cy="5089359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Amerika zijn meer dan 5 miljoen werklozen terwijl in Nederland dit rond de 200.0000 ligt. Kunnen we nu concluderen dat het in Nederland beter gaat met de economie?</a:t>
            </a:r>
          </a:p>
          <a:p>
            <a:r>
              <a:rPr lang="nl-NL" sz="2500" dirty="0" smtClean="0"/>
              <a:t>Nee, want in Amerika wonen veel meer mensen.</a:t>
            </a:r>
          </a:p>
          <a:p>
            <a:r>
              <a:rPr lang="nl-NL" sz="2500" dirty="0" smtClean="0"/>
              <a:t>Mijn uurloon is gestegen met 1 euro per uur, is dat veel?</a:t>
            </a:r>
          </a:p>
          <a:p>
            <a:r>
              <a:rPr lang="nl-NL" sz="2500" dirty="0" smtClean="0"/>
              <a:t>Wederom lastig te zeggen, als ik eerste 3 euro verdiende en nu 4 per is dat veel, verdiende je eerst 100 euro nu 101 per uur zal je het nauwelijks merken.</a:t>
            </a:r>
          </a:p>
          <a:p>
            <a:r>
              <a:rPr lang="nl-NL" sz="2500" dirty="0" smtClean="0"/>
              <a:t>Daarom gebruiken we percentages: dat geeft een beter beeld waardoor we dingen kunnen vergelijken.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8823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rekenen met procenten.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Je hoeft nog geen sommen nog te maken.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285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/>
              <a:t>Deel / geheel * 100% </a:t>
            </a:r>
            <a:endParaRPr lang="nl-NL" sz="2500" dirty="0" smtClean="0"/>
          </a:p>
          <a:p>
            <a:r>
              <a:rPr lang="nl-NL" sz="2500" dirty="0" smtClean="0"/>
              <a:t>= </a:t>
            </a:r>
            <a:r>
              <a:rPr lang="nl-NL" sz="2500" dirty="0"/>
              <a:t>als we willen weten hoeveel procent iets is van een totaal </a:t>
            </a:r>
            <a:r>
              <a:rPr lang="nl-NL" sz="2500" dirty="0" err="1"/>
              <a:t>bvb</a:t>
            </a:r>
            <a:r>
              <a:rPr lang="nl-NL" sz="2500" dirty="0"/>
              <a:t> hoeveel mensen zijn er werkloos van de totale bevolking</a:t>
            </a:r>
          </a:p>
          <a:p>
            <a:r>
              <a:rPr lang="nl-NL" sz="2500" dirty="0"/>
              <a:t>(nieuw – oud) / oud * 100% </a:t>
            </a:r>
            <a:endParaRPr lang="nl-NL" sz="2500" dirty="0" smtClean="0"/>
          </a:p>
          <a:p>
            <a:r>
              <a:rPr lang="nl-NL" sz="2500" dirty="0" smtClean="0"/>
              <a:t>gebruiken </a:t>
            </a:r>
            <a:r>
              <a:rPr lang="nl-NL" sz="2500" dirty="0"/>
              <a:t>we als we willen weten of iets is gedaald of gestegen. Bijvoorbeeld is de werkloosheid gedaald of gestegen de afgelopen jaren.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381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1 en </a:t>
            </a:r>
            <a:r>
              <a:rPr lang="nl-NL" dirty="0" smtClean="0"/>
              <a:t>2 (bladzijde 24)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</a:t>
            </a:r>
            <a:endParaRPr lang="nl-NL" sz="2500" dirty="0" smtClean="0"/>
          </a:p>
          <a:p>
            <a:r>
              <a:rPr lang="nl-NL" sz="2500" dirty="0" smtClean="0"/>
              <a:t>Verder werken.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6468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</a:t>
            </a:r>
            <a:endParaRPr lang="nl-NL" sz="2500" dirty="0"/>
          </a:p>
          <a:p>
            <a:r>
              <a:rPr lang="nl-NL" sz="2500" dirty="0" smtClean="0"/>
              <a:t>Verschuiving van vraag en aanbodlijn.</a:t>
            </a:r>
          </a:p>
          <a:p>
            <a:r>
              <a:rPr lang="nl-NL" sz="2500" dirty="0" smtClean="0"/>
              <a:t>Rekenen met procenten.</a:t>
            </a:r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7814"/>
          <a:stretch/>
        </p:blipFill>
        <p:spPr>
          <a:xfrm>
            <a:off x="-104776" y="-1"/>
            <a:ext cx="12296775" cy="14197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776" y="-1"/>
            <a:ext cx="12296775" cy="27205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3071"/>
          <a:stretch/>
        </p:blipFill>
        <p:spPr>
          <a:xfrm>
            <a:off x="-104777" y="2680095"/>
            <a:ext cx="12296775" cy="8571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777" y="2680095"/>
            <a:ext cx="12296775" cy="150572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63377"/>
          <a:stretch/>
        </p:blipFill>
        <p:spPr>
          <a:xfrm>
            <a:off x="0" y="4182460"/>
            <a:ext cx="12192000" cy="81064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82460"/>
            <a:ext cx="12192000" cy="221348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b="46334"/>
          <a:stretch/>
        </p:blipFill>
        <p:spPr>
          <a:xfrm>
            <a:off x="-104778" y="12996"/>
            <a:ext cx="12296775" cy="8773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4778" y="12995"/>
            <a:ext cx="12296775" cy="163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2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huiswerk is vraag </a:t>
            </a:r>
            <a:r>
              <a:rPr lang="nl-NL" dirty="0" smtClean="0"/>
              <a:t>3</a:t>
            </a:r>
            <a:r>
              <a:rPr lang="nl-NL" dirty="0"/>
              <a:t> </a:t>
            </a:r>
            <a:r>
              <a:rPr lang="nl-NL" dirty="0" smtClean="0"/>
              <a:t>en 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71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8375"/>
          <a:stretch/>
        </p:blipFill>
        <p:spPr>
          <a:xfrm>
            <a:off x="0" y="-58739"/>
            <a:ext cx="12192000" cy="13220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8740"/>
            <a:ext cx="12192000" cy="256087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3666"/>
          <a:stretch/>
        </p:blipFill>
        <p:spPr>
          <a:xfrm>
            <a:off x="0" y="1846265"/>
            <a:ext cx="12192000" cy="78865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6264"/>
            <a:ext cx="12192000" cy="13999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46096"/>
          <a:stretch/>
        </p:blipFill>
        <p:spPr>
          <a:xfrm>
            <a:off x="0" y="3090644"/>
            <a:ext cx="12192000" cy="77149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90643"/>
            <a:ext cx="12192000" cy="143123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b="34590"/>
          <a:stretch/>
        </p:blipFill>
        <p:spPr>
          <a:xfrm>
            <a:off x="0" y="4281495"/>
            <a:ext cx="12192000" cy="80786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281495"/>
            <a:ext cx="12192000" cy="123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883"/>
          <a:stretch/>
        </p:blipFill>
        <p:spPr>
          <a:xfrm>
            <a:off x="0" y="1"/>
            <a:ext cx="12192000" cy="1937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914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5481"/>
          <a:stretch/>
        </p:blipFill>
        <p:spPr>
          <a:xfrm>
            <a:off x="0" y="2779289"/>
            <a:ext cx="12192000" cy="14558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9289"/>
            <a:ext cx="12192000" cy="267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97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474"/>
          <a:stretch/>
        </p:blipFill>
        <p:spPr>
          <a:xfrm>
            <a:off x="0" y="1"/>
            <a:ext cx="12192000" cy="8662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3123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62420"/>
          <a:stretch/>
        </p:blipFill>
        <p:spPr>
          <a:xfrm>
            <a:off x="0" y="1376812"/>
            <a:ext cx="12192000" cy="58433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6812"/>
            <a:ext cx="12192000" cy="155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7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514"/>
          <a:stretch/>
        </p:blipFill>
        <p:spPr>
          <a:xfrm>
            <a:off x="-1" y="1"/>
            <a:ext cx="12079705" cy="10226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079705" cy="17790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0519"/>
          <a:stretch/>
        </p:blipFill>
        <p:spPr>
          <a:xfrm>
            <a:off x="-2" y="1688307"/>
            <a:ext cx="12079705" cy="10669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1688307"/>
            <a:ext cx="12079705" cy="15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8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821" y="1130969"/>
            <a:ext cx="8961181" cy="491039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vorige les gezien dat wij als consumenten zo’n laag mogelijke prijs willen.</a:t>
            </a:r>
          </a:p>
          <a:p>
            <a:r>
              <a:rPr lang="nl-NL" sz="2500" dirty="0" smtClean="0"/>
              <a:t>We hebben ook gezien dat wanneer we producten aanbieden, we zo’n hoog mogelijke prijs willen.</a:t>
            </a:r>
          </a:p>
          <a:p>
            <a:r>
              <a:rPr lang="nl-NL" sz="2500" smtClean="0"/>
              <a:t>De </a:t>
            </a:r>
            <a:r>
              <a:rPr lang="nl-NL" sz="2500" dirty="0" smtClean="0"/>
              <a:t>prijs waar zowel de vragers als aanbieders tevreden mee zijn, de evenwichtsprijs.</a:t>
            </a:r>
          </a:p>
          <a:p>
            <a:r>
              <a:rPr lang="nl-NL" sz="2500" dirty="0" smtClean="0"/>
              <a:t>Is de prijs hoger dan de evenwichtsprijs, dan zal er meer aanbod dan vraag zijn, dat noemen we een aanbodsoverschot. Hierdoor zal de prijs weer dalen.</a:t>
            </a:r>
          </a:p>
          <a:p>
            <a:r>
              <a:rPr lang="nl-NL" sz="2500" dirty="0" smtClean="0"/>
              <a:t>Is de prijs lager dan de evenwichtsprijs, dan zal er meer vraag dan aanbod zijn, dat noemen we een vraagoverschot. Hierdoor zal de prijs weer stijgen.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731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verschuiving van vraag en aanbod lijn.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Je hoeft nog geen sommen nog te maken.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8873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Wanneer er voor dezelfde prijs meer of minder producten aangeboden worden veranderd de aanbodlijn.</a:t>
            </a:r>
          </a:p>
          <a:p>
            <a:r>
              <a:rPr lang="nl-NL" sz="2500" dirty="0" smtClean="0"/>
              <a:t>Er is winst op de markt, dus meer mensen willen op deze markt meedoen.</a:t>
            </a:r>
          </a:p>
          <a:p>
            <a:r>
              <a:rPr lang="nl-NL" sz="2500" dirty="0" smtClean="0"/>
              <a:t>Wanneer er voor dezelfde prijs meer of minder producten gevraagd worden veranderd de vraaglijn.</a:t>
            </a:r>
          </a:p>
          <a:p>
            <a:r>
              <a:rPr lang="nl-NL" sz="2500" dirty="0" smtClean="0"/>
              <a:t>Bijvoorbeeld meer of minder inkomen.</a:t>
            </a:r>
          </a:p>
          <a:p>
            <a:r>
              <a:rPr lang="nl-NL" sz="2500" dirty="0" smtClean="0"/>
              <a:t>Bij een prijsverandering veranderd zowel de aanbod als vraaglijn </a:t>
            </a:r>
            <a:r>
              <a:rPr lang="nl-NL" sz="2500" b="1" dirty="0" smtClean="0"/>
              <a:t>niet!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40658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1 en 2 (bladzijde 19)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Lees bron 5 en 6.</a:t>
            </a:r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535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3403"/>
          <a:stretch/>
        </p:blipFill>
        <p:spPr>
          <a:xfrm>
            <a:off x="0" y="-57945"/>
            <a:ext cx="12192000" cy="170627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945"/>
            <a:ext cx="12192000" cy="256208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8631"/>
          <a:stretch/>
        </p:blipFill>
        <p:spPr>
          <a:xfrm>
            <a:off x="0" y="-1"/>
            <a:ext cx="11658600" cy="689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6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390"/>
          <a:stretch/>
        </p:blipFill>
        <p:spPr>
          <a:xfrm>
            <a:off x="0" y="1"/>
            <a:ext cx="12192000" cy="14919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5897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613"/>
            <a:ext cx="10852484" cy="680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6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338</TotalTime>
  <Words>568</Words>
  <Application>Microsoft Office PowerPoint</Application>
  <PresentationFormat>Breedbeeld</PresentationFormat>
  <Paragraphs>80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Facet</vt:lpstr>
      <vt:lpstr>Welkom havo 3.</vt:lpstr>
      <vt:lpstr>Agenda:</vt:lpstr>
      <vt:lpstr>PowerPoint-presentatie</vt:lpstr>
      <vt:lpstr>Wat hebben we gezien:</vt:lpstr>
      <vt:lpstr>Lees paragraaf verschuiving van vraag en aanbod lijn.</vt:lpstr>
      <vt:lpstr>Wat hebben we gezien.</vt:lpstr>
      <vt:lpstr>Maak vraag 1 en 2 (bladzijde 19)</vt:lpstr>
      <vt:lpstr>PowerPoint-presentatie</vt:lpstr>
      <vt:lpstr>PowerPoint-presentatie</vt:lpstr>
      <vt:lpstr>PowerPoint-presentatie</vt:lpstr>
      <vt:lpstr>PowerPoint-presentatie</vt:lpstr>
      <vt:lpstr>Maak vraag 3 en 4</vt:lpstr>
      <vt:lpstr>PowerPoint-presentatie</vt:lpstr>
      <vt:lpstr>PowerPoint-presentatie</vt:lpstr>
      <vt:lpstr>PowerPoint-presentatie</vt:lpstr>
      <vt:lpstr>PowerPoint-presentatie</vt:lpstr>
      <vt:lpstr>Lees paragraaf rekenen met procenten.</vt:lpstr>
      <vt:lpstr>Wat hebben we gezien?</vt:lpstr>
      <vt:lpstr>Maak vraag 1 en 2 (bladzijde 24)</vt:lpstr>
      <vt:lpstr>PowerPoint-presentatie</vt:lpstr>
      <vt:lpstr>Het huiswerk is vraag 3 en 4.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44</cp:revision>
  <dcterms:created xsi:type="dcterms:W3CDTF">2017-08-27T09:00:36Z</dcterms:created>
  <dcterms:modified xsi:type="dcterms:W3CDTF">2017-09-18T17:55:19Z</dcterms:modified>
</cp:coreProperties>
</file>